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0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62" r:id="rId4"/>
    <p:sldId id="269" r:id="rId5"/>
    <p:sldId id="271" r:id="rId6"/>
    <p:sldId id="272" r:id="rId7"/>
    <p:sldId id="263" r:id="rId8"/>
    <p:sldId id="270" r:id="rId9"/>
    <p:sldId id="265" r:id="rId10"/>
    <p:sldId id="264" r:id="rId11"/>
    <p:sldId id="266" r:id="rId12"/>
    <p:sldId id="267" r:id="rId13"/>
    <p:sldId id="268" r:id="rId14"/>
    <p:sldId id="259" r:id="rId15"/>
    <p:sldId id="274" r:id="rId16"/>
    <p:sldId id="273" r:id="rId17"/>
    <p:sldId id="276" r:id="rId18"/>
    <p:sldId id="275" r:id="rId19"/>
    <p:sldId id="260" r:id="rId20"/>
    <p:sldId id="277" r:id="rId21"/>
    <p:sldId id="278" r:id="rId22"/>
    <p:sldId id="279" r:id="rId23"/>
    <p:sldId id="280" r:id="rId24"/>
    <p:sldId id="261" r:id="rId25"/>
    <p:sldId id="282" r:id="rId26"/>
    <p:sldId id="283" r:id="rId27"/>
    <p:sldId id="284" r:id="rId28"/>
    <p:sldId id="285" r:id="rId29"/>
    <p:sldId id="258" r:id="rId30"/>
    <p:sldId id="281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B0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108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7A5483-F990-4E9C-A182-8171AD48591C}" type="datetimeFigureOut">
              <a:rPr lang="es-ES" smtClean="0"/>
              <a:t>26/11/2015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754104-1538-4E54-A9C7-90E7F73A317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44309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600E9-A243-4CAD-9636-7A7E3769D363}" type="datetimeFigureOut">
              <a:rPr lang="es-ES" smtClean="0"/>
              <a:t>26/11/2015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2812F0-F0FA-4A4B-9EC8-F469B940692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0843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1941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69127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45707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2340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70937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91699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68095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67877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26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65922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27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8756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28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6320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2290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30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3111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8581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76096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8905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49115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6108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9754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812F0-F0FA-4A4B-9EC8-F469B940692B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82485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189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723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225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575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894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5320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076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570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034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1718581"/>
            <a:ext cx="10363826" cy="4638675"/>
          </a:xfrm>
        </p:spPr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4"/>
          </p:nvPr>
        </p:nvSpPr>
        <p:spPr>
          <a:xfrm>
            <a:off x="7708715" y="6357257"/>
            <a:ext cx="27432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5"/>
          </p:nvPr>
        </p:nvSpPr>
        <p:spPr>
          <a:xfrm>
            <a:off x="899162" y="6357257"/>
            <a:ext cx="667288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6"/>
          </p:nvPr>
        </p:nvSpPr>
        <p:spPr>
          <a:xfrm>
            <a:off x="10513385" y="6357257"/>
            <a:ext cx="764215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078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476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678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548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65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527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676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198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104" y="84795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4" y="422574"/>
            <a:ext cx="10364451" cy="1202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1934936"/>
            <a:ext cx="10364452" cy="4376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23327" y="64309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6430962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6527" y="6427787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3939" cy="377195"/>
          </a:xfrm>
          <a:prstGeom prst="rect">
            <a:avLst/>
          </a:prstGeom>
        </p:spPr>
      </p:pic>
      <p:sp>
        <p:nvSpPr>
          <p:cNvPr id="10" name="CuadroTexto 9"/>
          <p:cNvSpPr txBox="1"/>
          <p:nvPr userDrawn="1"/>
        </p:nvSpPr>
        <p:spPr>
          <a:xfrm>
            <a:off x="603939" y="0"/>
            <a:ext cx="370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FACULTAD DE DERECHO</a:t>
            </a:r>
            <a:r>
              <a:rPr lang="es-ES" baseline="0" dirty="0" smtClean="0"/>
              <a:t> DE ALBACETE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2354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  <p:sldLayoutId id="2147483757" r:id="rId1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rgbClr val="0070C0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Wingdings" panose="05000000000000000000" pitchFamily="2" charset="2"/>
        <a:buChar char="Ø"/>
        <a:defRPr sz="2800" kern="1200" cap="none" baseline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Wingdings" panose="05000000000000000000" pitchFamily="2" charset="2"/>
        <a:buChar char="Ø"/>
        <a:defRPr sz="2400" kern="1200" cap="none" baseline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Wingdings" panose="05000000000000000000" pitchFamily="2" charset="2"/>
        <a:buChar char="Ø"/>
        <a:defRPr sz="2000" kern="1200" cap="none" baseline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Wingdings" panose="05000000000000000000" pitchFamily="2" charset="2"/>
        <a:buChar char="Ø"/>
        <a:defRPr sz="1600" kern="1200" cap="none" baseline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Wingdings" panose="05000000000000000000" pitchFamily="2" charset="2"/>
        <a:buChar char="Ø"/>
        <a:defRPr sz="1400" kern="1200" cap="none" baseline="0">
          <a:solidFill>
            <a:schemeClr val="tx1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Edición de documentos en Word.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Juan </a:t>
            </a:r>
            <a:r>
              <a:rPr lang="es-ES" dirty="0" err="1" smtClean="0"/>
              <a:t>jose</a:t>
            </a:r>
            <a:r>
              <a:rPr lang="es-ES" dirty="0" smtClean="0"/>
              <a:t> </a:t>
            </a:r>
            <a:r>
              <a:rPr lang="es-ES" smtClean="0"/>
              <a:t>pardo mateo</a:t>
            </a: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00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Tipos de estilos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1275008"/>
            <a:ext cx="10363826" cy="5100034"/>
          </a:xfrm>
        </p:spPr>
        <p:txBody>
          <a:bodyPr>
            <a:normAutofit fontScale="55000" lnSpcReduction="20000"/>
          </a:bodyPr>
          <a:lstStyle/>
          <a:p>
            <a:r>
              <a:rPr lang="es-ES" b="1" dirty="0" smtClean="0"/>
              <a:t>de </a:t>
            </a:r>
            <a:r>
              <a:rPr lang="es-ES" b="1" dirty="0"/>
              <a:t>párrafo</a:t>
            </a:r>
            <a:r>
              <a:rPr lang="es-ES" dirty="0"/>
              <a:t> </a:t>
            </a:r>
            <a:endParaRPr lang="es-ES" dirty="0" smtClean="0"/>
          </a:p>
          <a:p>
            <a:pPr lvl="1"/>
            <a:r>
              <a:rPr lang="es-ES" dirty="0" smtClean="0"/>
              <a:t>Incluye características </a:t>
            </a:r>
            <a:r>
              <a:rPr lang="es-ES" dirty="0"/>
              <a:t>de los </a:t>
            </a:r>
            <a:r>
              <a:rPr lang="es-ES" dirty="0" smtClean="0"/>
              <a:t>párrafos. tipografía</a:t>
            </a:r>
            <a:r>
              <a:rPr lang="es-ES" dirty="0"/>
              <a:t>, </a:t>
            </a:r>
            <a:r>
              <a:rPr lang="es-ES" dirty="0" smtClean="0"/>
              <a:t>tamaño</a:t>
            </a:r>
            <a:r>
              <a:rPr lang="es-ES" dirty="0"/>
              <a:t>, </a:t>
            </a:r>
            <a:r>
              <a:rPr lang="es-ES" dirty="0" smtClean="0"/>
              <a:t>interlineado</a:t>
            </a:r>
            <a:r>
              <a:rPr lang="es-ES" dirty="0"/>
              <a:t>, sangría, tabulaciones, etc. </a:t>
            </a:r>
            <a:endParaRPr lang="es-ES" dirty="0" smtClean="0"/>
          </a:p>
          <a:p>
            <a:pPr lvl="1"/>
            <a:r>
              <a:rPr lang="es-ES" dirty="0" smtClean="0"/>
              <a:t>Se aplican a un </a:t>
            </a:r>
            <a:r>
              <a:rPr lang="es-ES" dirty="0"/>
              <a:t>párrafos con solo colocar el cursor sobre él o seleccionándolos. </a:t>
            </a:r>
            <a:endParaRPr lang="es-ES" dirty="0" smtClean="0"/>
          </a:p>
          <a:p>
            <a:pPr lvl="1"/>
            <a:r>
              <a:rPr lang="es-ES" dirty="0" smtClean="0"/>
              <a:t>Se identifican con el </a:t>
            </a:r>
            <a:r>
              <a:rPr lang="es-ES" dirty="0"/>
              <a:t>símbolo de párrafo: ¶.</a:t>
            </a:r>
          </a:p>
          <a:p>
            <a:r>
              <a:rPr lang="es-ES" b="1" dirty="0" smtClean="0"/>
              <a:t>de </a:t>
            </a:r>
            <a:r>
              <a:rPr lang="es-ES" b="1" dirty="0"/>
              <a:t>carácter</a:t>
            </a:r>
            <a:r>
              <a:rPr lang="es-ES" dirty="0"/>
              <a:t> </a:t>
            </a:r>
            <a:endParaRPr lang="es-ES" dirty="0" smtClean="0"/>
          </a:p>
          <a:p>
            <a:pPr lvl="1"/>
            <a:r>
              <a:rPr lang="es-ES" dirty="0" smtClean="0"/>
              <a:t>Incluyen características de caracteres dentro de un párrafo</a:t>
            </a:r>
          </a:p>
          <a:p>
            <a:pPr lvl="1"/>
            <a:r>
              <a:rPr lang="es-ES" dirty="0" smtClean="0"/>
              <a:t>Se configura </a:t>
            </a:r>
            <a:r>
              <a:rPr lang="es-ES" dirty="0"/>
              <a:t>por sí mismo y es el que vemos cuando se aplican </a:t>
            </a:r>
            <a:r>
              <a:rPr lang="es-ES" b="1" dirty="0"/>
              <a:t>negritas</a:t>
            </a:r>
            <a:r>
              <a:rPr lang="es-ES" dirty="0"/>
              <a:t>, </a:t>
            </a:r>
            <a:r>
              <a:rPr lang="es-ES" i="1" dirty="0"/>
              <a:t>cursivas</a:t>
            </a:r>
            <a:r>
              <a:rPr lang="es-ES" dirty="0"/>
              <a:t> o </a:t>
            </a:r>
            <a:r>
              <a:rPr lang="es-ES" u="sng" dirty="0" smtClean="0"/>
              <a:t>subrayado</a:t>
            </a:r>
            <a:r>
              <a:rPr lang="es-ES" dirty="0" smtClean="0"/>
              <a:t>.</a:t>
            </a:r>
          </a:p>
          <a:p>
            <a:pPr lvl="1"/>
            <a:r>
              <a:rPr lang="es-ES" dirty="0" smtClean="0"/>
              <a:t>Se identifican con el </a:t>
            </a:r>
            <a:r>
              <a:rPr lang="es-ES" dirty="0"/>
              <a:t>símbolo de carácter: </a:t>
            </a:r>
            <a:r>
              <a:rPr lang="es-ES" b="1" dirty="0"/>
              <a:t>a</a:t>
            </a:r>
            <a:r>
              <a:rPr lang="es-ES" dirty="0"/>
              <a:t>.</a:t>
            </a:r>
          </a:p>
          <a:p>
            <a:r>
              <a:rPr lang="es-ES" b="1" dirty="0"/>
              <a:t>Vinculado</a:t>
            </a:r>
          </a:p>
          <a:p>
            <a:pPr lvl="1"/>
            <a:r>
              <a:rPr lang="es-ES" dirty="0"/>
              <a:t>Mezcla el estilo de párrafo con el de carácter y funciona alternativamente. </a:t>
            </a:r>
          </a:p>
          <a:p>
            <a:pPr lvl="1"/>
            <a:r>
              <a:rPr lang="es-ES" dirty="0"/>
              <a:t>En un párrafo se aplicar el estilo de párrafo y en una palabra se aplica el estilo de carácter </a:t>
            </a:r>
          </a:p>
          <a:p>
            <a:r>
              <a:rPr lang="es-ES" b="1" dirty="0" smtClean="0"/>
              <a:t>de </a:t>
            </a:r>
            <a:r>
              <a:rPr lang="es-ES" b="1" dirty="0"/>
              <a:t>listas</a:t>
            </a:r>
            <a:r>
              <a:rPr lang="es-ES" dirty="0"/>
              <a:t> </a:t>
            </a:r>
            <a:endParaRPr lang="es-ES" dirty="0" smtClean="0"/>
          </a:p>
          <a:p>
            <a:pPr lvl="1"/>
            <a:r>
              <a:rPr lang="es-ES" dirty="0" smtClean="0"/>
              <a:t>Establece </a:t>
            </a:r>
            <a:r>
              <a:rPr lang="es-ES" dirty="0"/>
              <a:t>características de </a:t>
            </a:r>
            <a:r>
              <a:rPr lang="es-ES" dirty="0" smtClean="0"/>
              <a:t>viñetas, listas </a:t>
            </a:r>
            <a:r>
              <a:rPr lang="es-ES" dirty="0"/>
              <a:t>numeradas </a:t>
            </a:r>
            <a:r>
              <a:rPr lang="es-ES" dirty="0" smtClean="0"/>
              <a:t>y </a:t>
            </a:r>
            <a:r>
              <a:rPr lang="es-ES" dirty="0"/>
              <a:t>listas multinivel. </a:t>
            </a:r>
            <a:endParaRPr lang="es-ES" dirty="0" smtClean="0"/>
          </a:p>
          <a:p>
            <a:pPr lvl="1"/>
            <a:r>
              <a:rPr lang="es-ES" dirty="0" smtClean="0"/>
              <a:t>Contiene </a:t>
            </a:r>
            <a:r>
              <a:rPr lang="es-ES" dirty="0"/>
              <a:t>información sobre </a:t>
            </a:r>
            <a:r>
              <a:rPr lang="es-ES" dirty="0" smtClean="0"/>
              <a:t>la viñeta (posición, color) ; la </a:t>
            </a:r>
            <a:r>
              <a:rPr lang="es-ES" dirty="0"/>
              <a:t>posición </a:t>
            </a:r>
            <a:r>
              <a:rPr lang="es-ES" dirty="0" smtClean="0"/>
              <a:t>de inicio de la </a:t>
            </a:r>
            <a:r>
              <a:rPr lang="es-ES" dirty="0"/>
              <a:t>primera línea y </a:t>
            </a:r>
            <a:r>
              <a:rPr lang="es-ES" dirty="0" smtClean="0"/>
              <a:t>siguientes</a:t>
            </a:r>
            <a:r>
              <a:rPr lang="es-ES" dirty="0"/>
              <a:t>; </a:t>
            </a:r>
            <a:r>
              <a:rPr lang="es-ES" dirty="0" smtClean="0"/>
              <a:t>etc.</a:t>
            </a:r>
          </a:p>
          <a:p>
            <a:r>
              <a:rPr lang="es-ES" b="1" dirty="0" smtClean="0"/>
              <a:t>de </a:t>
            </a:r>
            <a:r>
              <a:rPr lang="es-ES" b="1" dirty="0"/>
              <a:t>tabla</a:t>
            </a:r>
            <a:r>
              <a:rPr lang="es-ES" dirty="0"/>
              <a:t> </a:t>
            </a:r>
            <a:endParaRPr lang="es-ES" dirty="0" smtClean="0"/>
          </a:p>
          <a:p>
            <a:pPr lvl="1"/>
            <a:r>
              <a:rPr lang="es-ES" dirty="0" smtClean="0"/>
              <a:t>Incluye características </a:t>
            </a:r>
            <a:r>
              <a:rPr lang="es-ES" dirty="0"/>
              <a:t>del texto </a:t>
            </a:r>
            <a:r>
              <a:rPr lang="es-ES" dirty="0" smtClean="0"/>
              <a:t>y estructura </a:t>
            </a:r>
            <a:r>
              <a:rPr lang="es-ES" dirty="0"/>
              <a:t>de la </a:t>
            </a:r>
            <a:r>
              <a:rPr lang="es-ES" dirty="0" smtClean="0"/>
              <a:t>tabla (groso y color de líneas, relleno de celdas</a:t>
            </a:r>
            <a:r>
              <a:rPr lang="es-ES" dirty="0"/>
              <a:t>; </a:t>
            </a:r>
            <a:r>
              <a:rPr lang="es-ES" dirty="0" smtClean="0"/>
              <a:t>posición </a:t>
            </a:r>
            <a:r>
              <a:rPr lang="es-ES" dirty="0"/>
              <a:t>y alineación del </a:t>
            </a:r>
            <a:r>
              <a:rPr lang="es-ES" dirty="0" smtClean="0"/>
              <a:t>texto)</a:t>
            </a:r>
          </a:p>
          <a:p>
            <a:pPr lvl="1"/>
            <a:r>
              <a:rPr lang="es-ES" dirty="0" smtClean="0"/>
              <a:t>pestaña </a:t>
            </a:r>
            <a:r>
              <a:rPr lang="es-ES" i="1" dirty="0"/>
              <a:t>Diseño</a:t>
            </a:r>
            <a:r>
              <a:rPr lang="es-ES" dirty="0"/>
              <a:t> → </a:t>
            </a:r>
            <a:r>
              <a:rPr lang="es-ES" i="1" dirty="0"/>
              <a:t>Estilos de </a:t>
            </a:r>
            <a:r>
              <a:rPr lang="es-ES" i="1" dirty="0" smtClean="0"/>
              <a:t>tabla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46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Creación de un estilo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20118" y="48508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 descr="Administrar los estilos que se utilizan en el documen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6100" y="-3673475"/>
            <a:ext cx="2667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Botón Nuevo estil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8175" y="3124200"/>
            <a:ext cx="2667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575" y="1343025"/>
            <a:ext cx="10534650" cy="19050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575" y="4578283"/>
            <a:ext cx="3457575" cy="1819275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8074" y="1880485"/>
            <a:ext cx="5330264" cy="4575981"/>
          </a:xfrm>
          <a:prstGeom prst="rect">
            <a:avLst/>
          </a:prstGeom>
        </p:spPr>
      </p:pic>
      <p:sp>
        <p:nvSpPr>
          <p:cNvPr id="12" name="Flecha derecha 11"/>
          <p:cNvSpPr/>
          <p:nvPr/>
        </p:nvSpPr>
        <p:spPr>
          <a:xfrm>
            <a:off x="4366689" y="5035550"/>
            <a:ext cx="1380955" cy="5354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lecha abajo 12"/>
          <p:cNvSpPr/>
          <p:nvPr/>
        </p:nvSpPr>
        <p:spPr>
          <a:xfrm>
            <a:off x="1776339" y="3335029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398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Uso de un estilo 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s-ES" dirty="0" smtClean="0"/>
              <a:t>Elegir parte donde aplicar el estilo</a:t>
            </a:r>
          </a:p>
          <a:p>
            <a:pPr lvl="1"/>
            <a:r>
              <a:rPr lang="es-ES" dirty="0" smtClean="0"/>
              <a:t>Cursor en párrafo</a:t>
            </a:r>
          </a:p>
          <a:p>
            <a:pPr lvl="1"/>
            <a:r>
              <a:rPr lang="es-ES" dirty="0" smtClean="0"/>
              <a:t>Seleccionar múltiples párrafos</a:t>
            </a:r>
          </a:p>
          <a:p>
            <a:pPr lvl="1"/>
            <a:r>
              <a:rPr lang="es-ES" dirty="0" smtClean="0"/>
              <a:t>Seleccionar parte de un párrafo</a:t>
            </a:r>
          </a:p>
          <a:p>
            <a:r>
              <a:rPr lang="es-ES" dirty="0" smtClean="0"/>
              <a:t>Elegir estilo a aplicar</a:t>
            </a: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20118" y="48508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E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 descr="Administrar los estilos que se utilizan en el documen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6100" y="-3673475"/>
            <a:ext cx="2667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Botón Nuevo estil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8175" y="3124200"/>
            <a:ext cx="2667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2693" y="4520592"/>
            <a:ext cx="105346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25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EJERCICIO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Crear un estilo para los siguientes elementos</a:t>
            </a:r>
          </a:p>
          <a:p>
            <a:pPr lvl="1"/>
            <a:r>
              <a:rPr lang="es-ES" dirty="0" smtClean="0"/>
              <a:t>Titulo de capitulo</a:t>
            </a:r>
          </a:p>
          <a:p>
            <a:pPr lvl="1"/>
            <a:r>
              <a:rPr lang="es-ES" dirty="0" smtClean="0"/>
              <a:t>Titulo de sección, subsección y </a:t>
            </a:r>
            <a:r>
              <a:rPr lang="es-ES" dirty="0" err="1" smtClean="0"/>
              <a:t>subsubsección</a:t>
            </a:r>
            <a:r>
              <a:rPr lang="es-ES" dirty="0" smtClean="0"/>
              <a:t>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40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3.- referencias bibliográficas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83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Consideraciones sobre la bibliografía 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1275008"/>
            <a:ext cx="10363826" cy="5100034"/>
          </a:xfrm>
        </p:spPr>
        <p:txBody>
          <a:bodyPr>
            <a:normAutofit fontScale="62500" lnSpcReduction="20000"/>
          </a:bodyPr>
          <a:lstStyle/>
          <a:p>
            <a:r>
              <a:rPr lang="es-ES" b="1" dirty="0" smtClean="0"/>
              <a:t>Que es??</a:t>
            </a:r>
          </a:p>
          <a:p>
            <a:pPr marL="685800" lvl="2">
              <a:spcBef>
                <a:spcPts val="1000"/>
              </a:spcBef>
            </a:pPr>
            <a:r>
              <a:rPr lang="es-ES" dirty="0" smtClean="0"/>
              <a:t>Referencia a documento externo</a:t>
            </a:r>
            <a:endParaRPr lang="es-ES" b="1" dirty="0" smtClean="0"/>
          </a:p>
          <a:p>
            <a:r>
              <a:rPr lang="es-ES" b="1" dirty="0" smtClean="0"/>
              <a:t>Motivos para uso de bibliografía</a:t>
            </a:r>
          </a:p>
          <a:p>
            <a:pPr lvl="1"/>
            <a:r>
              <a:rPr lang="es-ES" dirty="0" smtClean="0"/>
              <a:t>Atribuir autoría de una idea o resultado al primero que lo publicó</a:t>
            </a:r>
          </a:p>
          <a:p>
            <a:pPr lvl="1"/>
            <a:r>
              <a:rPr lang="es-ES" dirty="0" smtClean="0"/>
              <a:t>Economizar espacio en el documento que se está realizando</a:t>
            </a:r>
          </a:p>
          <a:p>
            <a:pPr lvl="1"/>
            <a:r>
              <a:rPr lang="es-ES" dirty="0" smtClean="0"/>
              <a:t>Proporcionar lecturas complementarias para ampliación del tema tratado</a:t>
            </a:r>
          </a:p>
          <a:p>
            <a:pPr lvl="1"/>
            <a:r>
              <a:rPr lang="es-ES" dirty="0" smtClean="0"/>
              <a:t>Demuestran honradez y documentación del autor del documento</a:t>
            </a:r>
          </a:p>
          <a:p>
            <a:r>
              <a:rPr lang="es-ES" b="1" dirty="0" smtClean="0"/>
              <a:t>Reglas  generales </a:t>
            </a:r>
          </a:p>
          <a:p>
            <a:pPr lvl="1"/>
            <a:r>
              <a:rPr lang="es-ES" dirty="0" smtClean="0"/>
              <a:t>La bibliografía debe aparecer al final del documento</a:t>
            </a:r>
          </a:p>
          <a:p>
            <a:pPr lvl="1"/>
            <a:r>
              <a:rPr lang="es-ES" dirty="0" smtClean="0"/>
              <a:t>Debe aparecer ordenada por orden alfabético</a:t>
            </a:r>
          </a:p>
          <a:p>
            <a:pPr lvl="1"/>
            <a:r>
              <a:rPr lang="es-ES" dirty="0" smtClean="0"/>
              <a:t>Todas las citas realizadas en el documento deben aparecer en la bibliografía</a:t>
            </a:r>
          </a:p>
          <a:p>
            <a:pPr lvl="1"/>
            <a:r>
              <a:rPr lang="es-ES" dirty="0" smtClean="0"/>
              <a:t>La mayoría de los documentos que aparecen en la bibliografía deben ser referenciadas en una cita</a:t>
            </a:r>
          </a:p>
          <a:p>
            <a:r>
              <a:rPr lang="es-ES" b="1" dirty="0" smtClean="0"/>
              <a:t>Problemas bibliográficas </a:t>
            </a:r>
            <a:endParaRPr lang="es-ES" b="1" dirty="0"/>
          </a:p>
          <a:p>
            <a:pPr lvl="1"/>
            <a:r>
              <a:rPr lang="es-ES" dirty="0" err="1" smtClean="0"/>
              <a:t>Dificil</a:t>
            </a:r>
            <a:r>
              <a:rPr lang="es-ES" dirty="0" smtClean="0"/>
              <a:t> mantener a mano la consistencia entre citas y las referencias</a:t>
            </a:r>
          </a:p>
          <a:p>
            <a:pPr lvl="1"/>
            <a:r>
              <a:rPr lang="es-ES" dirty="0" smtClean="0"/>
              <a:t>Es laborioso cambiar el aspecto de la bibliografía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30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Mantener base bibliográfica</a:t>
            </a:r>
            <a:br>
              <a:rPr lang="es-ES" dirty="0" smtClean="0"/>
            </a:b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448" y="1023633"/>
            <a:ext cx="8705850" cy="459105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011" y="3855357"/>
            <a:ext cx="64579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78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Generar bibliografía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80" y="1246055"/>
            <a:ext cx="8705850" cy="459105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2711" y="2800865"/>
            <a:ext cx="3398874" cy="399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72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Crear cita a referencia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40" y="1416907"/>
            <a:ext cx="5398230" cy="284676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543" y="1416907"/>
            <a:ext cx="2952750" cy="467677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277" y="4834844"/>
            <a:ext cx="60579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16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4.- índices y tablas de contenidos 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92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1. Introducción.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17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err="1" smtClean="0"/>
              <a:t>Indices</a:t>
            </a:r>
            <a:r>
              <a:rPr lang="es-ES" dirty="0" smtClean="0"/>
              <a:t> habituales a introducir 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1275008"/>
            <a:ext cx="10363826" cy="5100034"/>
          </a:xfrm>
        </p:spPr>
        <p:txBody>
          <a:bodyPr>
            <a:normAutofit fontScale="85000" lnSpcReduction="20000"/>
          </a:bodyPr>
          <a:lstStyle/>
          <a:p>
            <a:r>
              <a:rPr lang="es-ES" b="1" dirty="0" smtClean="0"/>
              <a:t>Tabla de contenidos</a:t>
            </a:r>
          </a:p>
          <a:p>
            <a:pPr marL="685800" lvl="2">
              <a:spcBef>
                <a:spcPts val="1000"/>
              </a:spcBef>
            </a:pPr>
            <a:r>
              <a:rPr lang="es-ES" dirty="0" smtClean="0"/>
              <a:t>Refleja la estructura de un documento conteniendo los títulos de apartados y </a:t>
            </a:r>
            <a:r>
              <a:rPr lang="es-ES" dirty="0" err="1" smtClean="0"/>
              <a:t>subapartados</a:t>
            </a:r>
            <a:r>
              <a:rPr lang="es-ES" dirty="0" smtClean="0"/>
              <a:t> de un documento</a:t>
            </a:r>
          </a:p>
          <a:p>
            <a:pPr marL="685800" lvl="2">
              <a:spcBef>
                <a:spcPts val="1000"/>
              </a:spcBef>
            </a:pPr>
            <a:r>
              <a:rPr lang="es-ES" dirty="0" smtClean="0"/>
              <a:t>No tienen porque tener mostrar el numero de paginas</a:t>
            </a:r>
          </a:p>
          <a:p>
            <a:pPr marL="685800" lvl="2">
              <a:spcBef>
                <a:spcPts val="1000"/>
              </a:spcBef>
            </a:pPr>
            <a:r>
              <a:rPr lang="es-ES" dirty="0"/>
              <a:t>Para construirlo automáticamente debemos utilizar estilos para definir los </a:t>
            </a:r>
            <a:r>
              <a:rPr lang="es-ES" dirty="0" smtClean="0"/>
              <a:t>apartados</a:t>
            </a:r>
            <a:endParaRPr lang="es-ES" b="1" dirty="0" smtClean="0"/>
          </a:p>
          <a:p>
            <a:r>
              <a:rPr lang="es-ES" b="1" dirty="0" err="1" smtClean="0"/>
              <a:t>Indices</a:t>
            </a:r>
            <a:r>
              <a:rPr lang="es-ES" b="1" dirty="0" smtClean="0"/>
              <a:t> de figuras y tablas </a:t>
            </a:r>
            <a:endParaRPr lang="es-ES" b="1" dirty="0"/>
          </a:p>
          <a:p>
            <a:pPr lvl="1"/>
            <a:r>
              <a:rPr lang="es-ES" dirty="0" smtClean="0"/>
              <a:t>Relación de las figuras y las tablas que hay a lo largo del documento</a:t>
            </a:r>
          </a:p>
          <a:p>
            <a:pPr lvl="1"/>
            <a:r>
              <a:rPr lang="es-ES" dirty="0" smtClean="0"/>
              <a:t>Suelen indicar el numero de pagina donde </a:t>
            </a:r>
            <a:r>
              <a:rPr lang="es-ES" dirty="0" err="1" smtClean="0"/>
              <a:t>aparacen</a:t>
            </a:r>
            <a:endParaRPr lang="es-ES" dirty="0" smtClean="0"/>
          </a:p>
          <a:p>
            <a:r>
              <a:rPr lang="es-ES" b="1" dirty="0" err="1" smtClean="0"/>
              <a:t>Indice</a:t>
            </a:r>
            <a:r>
              <a:rPr lang="es-ES" b="1" dirty="0" smtClean="0"/>
              <a:t>  </a:t>
            </a:r>
          </a:p>
          <a:p>
            <a:pPr lvl="1"/>
            <a:r>
              <a:rPr lang="es-ES" dirty="0"/>
              <a:t>lista de palabras o frases </a:t>
            </a:r>
            <a:r>
              <a:rPr lang="es-ES" dirty="0" smtClean="0"/>
              <a:t>clave que </a:t>
            </a:r>
            <a:r>
              <a:rPr lang="es-ES" dirty="0"/>
              <a:t>permite la ubicación de material al interior de </a:t>
            </a:r>
            <a:r>
              <a:rPr lang="es-ES" dirty="0" smtClean="0"/>
              <a:t>una publicación.</a:t>
            </a:r>
          </a:p>
          <a:p>
            <a:pPr lvl="1"/>
            <a:r>
              <a:rPr lang="es-ES" dirty="0" smtClean="0"/>
              <a:t>Debe aparecer ordenada por orden alfabético</a:t>
            </a:r>
          </a:p>
          <a:p>
            <a:pPr lvl="1"/>
            <a:r>
              <a:rPr lang="es-ES" dirty="0" smtClean="0"/>
              <a:t>Se incluyen al final del documento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46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Estilos personales en tabla de contenidos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21" y="1256628"/>
            <a:ext cx="5086350" cy="441007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722" y="3305903"/>
            <a:ext cx="3514725" cy="303847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2303" y="1575707"/>
            <a:ext cx="38004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98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err="1" smtClean="0"/>
              <a:t>Indices</a:t>
            </a:r>
            <a:r>
              <a:rPr lang="es-ES" dirty="0" smtClean="0"/>
              <a:t> de tablas y figuras 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1275008"/>
            <a:ext cx="10363826" cy="5100034"/>
          </a:xfrm>
        </p:spPr>
        <p:txBody>
          <a:bodyPr>
            <a:normAutofit/>
          </a:bodyPr>
          <a:lstStyle/>
          <a:p>
            <a:r>
              <a:rPr lang="es-ES" b="1" dirty="0" smtClean="0"/>
              <a:t>Insertar titulo</a:t>
            </a:r>
          </a:p>
          <a:p>
            <a:pPr marL="685800" lvl="2">
              <a:spcBef>
                <a:spcPts val="1000"/>
              </a:spcBef>
            </a:pPr>
            <a:endParaRPr lang="es-ES" dirty="0" smtClean="0"/>
          </a:p>
          <a:p>
            <a:pPr marL="685800" lvl="2">
              <a:spcBef>
                <a:spcPts val="1000"/>
              </a:spcBef>
            </a:pPr>
            <a:endParaRPr lang="es-ES" dirty="0"/>
          </a:p>
          <a:p>
            <a:pPr marL="685800" lvl="2">
              <a:spcBef>
                <a:spcPts val="1000"/>
              </a:spcBef>
            </a:pPr>
            <a:endParaRPr lang="es-ES" dirty="0" smtClean="0"/>
          </a:p>
          <a:p>
            <a:pPr marL="685800" lvl="2">
              <a:spcBef>
                <a:spcPts val="1000"/>
              </a:spcBef>
            </a:pPr>
            <a:endParaRPr lang="es-ES" dirty="0"/>
          </a:p>
          <a:p>
            <a:pPr marL="685800" lvl="2">
              <a:spcBef>
                <a:spcPts val="1000"/>
              </a:spcBef>
            </a:pPr>
            <a:endParaRPr lang="es-ES" dirty="0" smtClean="0"/>
          </a:p>
          <a:p>
            <a:r>
              <a:rPr lang="es-ES" b="1" dirty="0" smtClean="0"/>
              <a:t>Configurar y crear la tabla</a:t>
            </a:r>
            <a:endParaRPr lang="es-E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8701" y="1856234"/>
            <a:ext cx="2952750" cy="229552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563" y="2281237"/>
            <a:ext cx="50863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95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Creación de índice 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1275008"/>
            <a:ext cx="10363826" cy="5100034"/>
          </a:xfrm>
        </p:spPr>
        <p:txBody>
          <a:bodyPr>
            <a:normAutofit/>
          </a:bodyPr>
          <a:lstStyle/>
          <a:p>
            <a:r>
              <a:rPr lang="es-ES" b="1" dirty="0" smtClean="0"/>
              <a:t>Marcar entradas</a:t>
            </a:r>
          </a:p>
          <a:p>
            <a:pPr marL="685800" lvl="2">
              <a:spcBef>
                <a:spcPts val="1000"/>
              </a:spcBef>
            </a:pPr>
            <a:r>
              <a:rPr lang="es-ES" dirty="0" smtClean="0"/>
              <a:t>De forma manual</a:t>
            </a:r>
          </a:p>
          <a:p>
            <a:pPr marL="1143000" lvl="3">
              <a:spcBef>
                <a:spcPts val="1000"/>
              </a:spcBef>
            </a:pPr>
            <a:r>
              <a:rPr lang="es-ES" dirty="0" smtClean="0"/>
              <a:t>Seleccionar palabra o frase que aparece en índice</a:t>
            </a:r>
          </a:p>
          <a:p>
            <a:pPr marL="1143000" lvl="3">
              <a:spcBef>
                <a:spcPts val="1000"/>
              </a:spcBef>
            </a:pPr>
            <a:r>
              <a:rPr lang="es-ES" dirty="0" err="1" smtClean="0"/>
              <a:t>Click</a:t>
            </a:r>
            <a:r>
              <a:rPr lang="es-ES" dirty="0" smtClean="0"/>
              <a:t> en botón marcar entrada</a:t>
            </a:r>
          </a:p>
          <a:p>
            <a:pPr marL="1143000" lvl="3">
              <a:spcBef>
                <a:spcPts val="1000"/>
              </a:spcBef>
            </a:pPr>
            <a:r>
              <a:rPr lang="es-ES" dirty="0" smtClean="0"/>
              <a:t>Indicar el nombre que aparecerá en el </a:t>
            </a:r>
            <a:r>
              <a:rPr lang="es-ES" dirty="0" err="1" smtClean="0"/>
              <a:t>indice</a:t>
            </a:r>
            <a:endParaRPr lang="es-ES" dirty="0" smtClean="0"/>
          </a:p>
          <a:p>
            <a:pPr marL="685800" lvl="2">
              <a:spcBef>
                <a:spcPts val="1000"/>
              </a:spcBef>
            </a:pPr>
            <a:r>
              <a:rPr lang="es-ES" dirty="0" err="1" smtClean="0"/>
              <a:t>Automaticamente</a:t>
            </a:r>
            <a:endParaRPr lang="es-ES" dirty="0" smtClean="0"/>
          </a:p>
          <a:p>
            <a:pPr marL="1143000" lvl="3">
              <a:spcBef>
                <a:spcPts val="1000"/>
              </a:spcBef>
            </a:pPr>
            <a:r>
              <a:rPr lang="es-ES" dirty="0" smtClean="0"/>
              <a:t>Crear fichero con una tabla de dos columnas </a:t>
            </a:r>
          </a:p>
          <a:p>
            <a:pPr marL="1143000" lvl="3">
              <a:spcBef>
                <a:spcPts val="1000"/>
              </a:spcBef>
            </a:pPr>
            <a:r>
              <a:rPr lang="es-ES" dirty="0" smtClean="0"/>
              <a:t>Primera columna contiene entradas que aparecen en el texto</a:t>
            </a:r>
          </a:p>
          <a:p>
            <a:pPr marL="1143000" lvl="3">
              <a:spcBef>
                <a:spcPts val="1000"/>
              </a:spcBef>
            </a:pPr>
            <a:r>
              <a:rPr lang="es-ES" dirty="0" smtClean="0"/>
              <a:t>Segunda columna. Contiene el texto que aparecerá en el índice</a:t>
            </a:r>
          </a:p>
          <a:p>
            <a:pPr marL="1143000" lvl="3">
              <a:spcBef>
                <a:spcPts val="1000"/>
              </a:spcBef>
            </a:pPr>
            <a:endParaRPr lang="es-E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70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5.- gestión de un documento grande</a:t>
            </a:r>
            <a:br>
              <a:rPr lang="es-ES" dirty="0" smtClean="0"/>
            </a:br>
            <a:r>
              <a:rPr lang="es-ES" dirty="0" smtClean="0"/>
              <a:t>documentos maestros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62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¿Qué son y para qué sirven?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1275008"/>
            <a:ext cx="10363826" cy="5100034"/>
          </a:xfrm>
        </p:spPr>
        <p:txBody>
          <a:bodyPr>
            <a:normAutofit/>
          </a:bodyPr>
          <a:lstStyle/>
          <a:p>
            <a:r>
              <a:rPr lang="es-ES" b="1" dirty="0" smtClean="0"/>
              <a:t>¿Qué es?</a:t>
            </a:r>
          </a:p>
          <a:p>
            <a:pPr marL="685800" lvl="2">
              <a:spcBef>
                <a:spcPts val="1000"/>
              </a:spcBef>
            </a:pPr>
            <a:r>
              <a:rPr lang="es-ES" dirty="0" smtClean="0"/>
              <a:t>Documento Word que además de los elementos habituales de un documento, contiene enlaces a documentos separados (subdocumentos)</a:t>
            </a:r>
          </a:p>
          <a:p>
            <a:pPr marL="228600" lvl="1">
              <a:spcBef>
                <a:spcPts val="1000"/>
              </a:spcBef>
            </a:pPr>
            <a:r>
              <a:rPr lang="es-ES" b="1" dirty="0" smtClean="0"/>
              <a:t>Finalidad</a:t>
            </a:r>
            <a:endParaRPr lang="es-ES" b="1" dirty="0"/>
          </a:p>
          <a:p>
            <a:pPr marL="685800" lvl="2">
              <a:spcBef>
                <a:spcPts val="1000"/>
              </a:spcBef>
            </a:pPr>
            <a:r>
              <a:rPr lang="es-ES" dirty="0" smtClean="0"/>
              <a:t>Organizar documentos extensos dividiéndolos en documentos mas pequeños y fáciles de manejar</a:t>
            </a:r>
          </a:p>
          <a:p>
            <a:pPr marL="685800" lvl="2">
              <a:spcBef>
                <a:spcPts val="1000"/>
              </a:spcBef>
            </a:pPr>
            <a:r>
              <a:rPr lang="es-ES" dirty="0" smtClean="0"/>
              <a:t>Juntas varios documentos ya existentes en un único documento.</a:t>
            </a:r>
          </a:p>
          <a:p>
            <a:pPr marL="685800" lvl="2">
              <a:spcBef>
                <a:spcPts val="1000"/>
              </a:spcBef>
            </a:pPr>
            <a:endParaRPr lang="es-E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31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Creación de documento maestro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1275008"/>
            <a:ext cx="10363826" cy="5100034"/>
          </a:xfrm>
        </p:spPr>
        <p:txBody>
          <a:bodyPr>
            <a:normAutofit/>
          </a:bodyPr>
          <a:lstStyle/>
          <a:p>
            <a:r>
              <a:rPr lang="es-ES" dirty="0" smtClean="0"/>
              <a:t>Siempre se hace en vista esquema</a:t>
            </a:r>
          </a:p>
          <a:p>
            <a:r>
              <a:rPr lang="es-ES" dirty="0" smtClean="0"/>
              <a:t>Introducimos los títulos de las diferentes partes del documento</a:t>
            </a:r>
          </a:p>
          <a:p>
            <a:r>
              <a:rPr lang="es-ES" dirty="0" smtClean="0"/>
              <a:t>Indicar el nivel al que estarán o poner el estilo correspondiente</a:t>
            </a:r>
          </a:p>
          <a:p>
            <a:r>
              <a:rPr lang="es-ES" dirty="0" smtClean="0"/>
              <a:t>Seleccionar cada titulo.</a:t>
            </a:r>
          </a:p>
          <a:p>
            <a:r>
              <a:rPr lang="es-ES" dirty="0" smtClean="0"/>
              <a:t>Pulsar botón crear documento</a:t>
            </a:r>
          </a:p>
          <a:p>
            <a:endParaRPr lang="es-ES" dirty="0" smtClean="0"/>
          </a:p>
          <a:p>
            <a:pPr marL="685800" lvl="2">
              <a:spcBef>
                <a:spcPts val="1000"/>
              </a:spcBef>
            </a:pPr>
            <a:endParaRPr lang="es-E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17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Utilizar documentos ya creados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1275008"/>
            <a:ext cx="10363826" cy="5100034"/>
          </a:xfrm>
        </p:spPr>
        <p:txBody>
          <a:bodyPr>
            <a:normAutofit/>
          </a:bodyPr>
          <a:lstStyle/>
          <a:p>
            <a:r>
              <a:rPr lang="es-ES" dirty="0" smtClean="0"/>
              <a:t>Colocar todos los documentos que vamos a utilizar en una misma carpeta</a:t>
            </a:r>
          </a:p>
          <a:p>
            <a:r>
              <a:rPr lang="es-ES" dirty="0" smtClean="0"/>
              <a:t>Crear un documento en blanco y guardarlo en la misma carpeta que los que vamos a insertar.</a:t>
            </a:r>
          </a:p>
          <a:p>
            <a:r>
              <a:rPr lang="es-ES" dirty="0" smtClean="0"/>
              <a:t>Mostrarlo en modo esquema</a:t>
            </a:r>
          </a:p>
          <a:p>
            <a:r>
              <a:rPr lang="es-ES" dirty="0" smtClean="0"/>
              <a:t>Insertar cada uno de los documentos</a:t>
            </a:r>
          </a:p>
          <a:p>
            <a:r>
              <a:rPr lang="es-ES" dirty="0" smtClean="0"/>
              <a:t>Pregunta para cambiar el nombre del estilo del encabezado</a:t>
            </a:r>
          </a:p>
          <a:p>
            <a:pPr lvl="1"/>
            <a:r>
              <a:rPr lang="es-ES" dirty="0" smtClean="0"/>
              <a:t>Responder que no.</a:t>
            </a:r>
          </a:p>
          <a:p>
            <a:pPr lvl="1"/>
            <a:endParaRPr lang="es-ES" dirty="0" smtClean="0"/>
          </a:p>
          <a:p>
            <a:pPr marL="685800" lvl="2">
              <a:spcBef>
                <a:spcPts val="1000"/>
              </a:spcBef>
            </a:pPr>
            <a:endParaRPr lang="es-E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35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Otras acciones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1275008"/>
            <a:ext cx="10363826" cy="5100034"/>
          </a:xfrm>
        </p:spPr>
        <p:txBody>
          <a:bodyPr>
            <a:normAutofit fontScale="92500" lnSpcReduction="10000"/>
          </a:bodyPr>
          <a:lstStyle/>
          <a:p>
            <a:r>
              <a:rPr lang="es-ES" dirty="0" smtClean="0"/>
              <a:t>Desvincular.</a:t>
            </a:r>
          </a:p>
          <a:p>
            <a:pPr lvl="1"/>
            <a:r>
              <a:rPr lang="es-ES" dirty="0" smtClean="0"/>
              <a:t>Elimina un subdocumento e incluye su contenido dentro del documento maestro</a:t>
            </a:r>
          </a:p>
          <a:p>
            <a:pPr lvl="1"/>
            <a:r>
              <a:rPr lang="es-ES" dirty="0" smtClean="0"/>
              <a:t>No se borra el subdocumento del medio de almacenamiento</a:t>
            </a:r>
          </a:p>
          <a:p>
            <a:r>
              <a:rPr lang="es-ES" dirty="0" smtClean="0"/>
              <a:t>Combinar</a:t>
            </a:r>
          </a:p>
          <a:p>
            <a:pPr lvl="1"/>
            <a:r>
              <a:rPr lang="es-ES" dirty="0" smtClean="0"/>
              <a:t>Agrupa varios subdocumentos en un solo subdocumento</a:t>
            </a:r>
          </a:p>
          <a:p>
            <a:r>
              <a:rPr lang="es-ES" dirty="0" smtClean="0"/>
              <a:t>Dividir</a:t>
            </a:r>
          </a:p>
          <a:p>
            <a:pPr lvl="1"/>
            <a:r>
              <a:rPr lang="es-ES" dirty="0" smtClean="0"/>
              <a:t>Crea varios subdocumentos a partir de un subdocumento dado</a:t>
            </a:r>
          </a:p>
          <a:p>
            <a:r>
              <a:rPr lang="es-ES" dirty="0" smtClean="0"/>
              <a:t>Bloquear documento</a:t>
            </a:r>
          </a:p>
          <a:p>
            <a:pPr lvl="1"/>
            <a:r>
              <a:rPr lang="es-ES" dirty="0" smtClean="0"/>
              <a:t>No permite que otro usuario modifique el subdocumento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50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2.- Revisando un documento.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Control de cambios</a:t>
            </a:r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36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Proceso de creación de un documento</a:t>
            </a:r>
            <a:endParaRPr lang="es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99" y="1339018"/>
            <a:ext cx="2015623" cy="2255185"/>
          </a:xfrm>
        </p:spPr>
      </p:pic>
      <p:sp>
        <p:nvSpPr>
          <p:cNvPr id="6" name="Marcador de número de diapositiva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Rectángulo 3"/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823" y="4149697"/>
            <a:ext cx="3973608" cy="220756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450" y="2221477"/>
            <a:ext cx="2743200" cy="233362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062" y="1339018"/>
            <a:ext cx="5745338" cy="525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57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Control de cambios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1275008"/>
            <a:ext cx="10363826" cy="5100034"/>
          </a:xfrm>
        </p:spPr>
        <p:txBody>
          <a:bodyPr>
            <a:normAutofit/>
          </a:bodyPr>
          <a:lstStyle/>
          <a:p>
            <a:r>
              <a:rPr lang="es-ES" dirty="0" smtClean="0"/>
              <a:t>Herramienta que ayuda a la revisión de un documento marcando los cambios que se hacen</a:t>
            </a:r>
          </a:p>
          <a:p>
            <a:r>
              <a:rPr lang="es-ES" dirty="0" smtClean="0"/>
              <a:t>Los cambios son visibles hasta que se toma una decisión sobre ellos.</a:t>
            </a:r>
          </a:p>
          <a:p>
            <a:r>
              <a:rPr lang="es-ES" dirty="0" smtClean="0"/>
              <a:t>Tras revisar todos los cambios hay que desactivar </a:t>
            </a:r>
            <a:r>
              <a:rPr lang="es-ES" smtClean="0"/>
              <a:t>este control.</a:t>
            </a:r>
          </a:p>
          <a:p>
            <a:endParaRPr lang="es-E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65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Tipos de Procesadores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s-ES" dirty="0" smtClean="0"/>
              <a:t>WYSIWYG (</a:t>
            </a:r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see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what</a:t>
            </a:r>
            <a:r>
              <a:rPr lang="es-ES" dirty="0" smtClean="0"/>
              <a:t> </a:t>
            </a:r>
            <a:r>
              <a:rPr lang="es-ES" dirty="0" err="1" smtClean="0"/>
              <a:t>you</a:t>
            </a:r>
            <a:r>
              <a:rPr lang="es-ES" dirty="0" smtClean="0"/>
              <a:t> </a:t>
            </a:r>
            <a:r>
              <a:rPr lang="es-ES" dirty="0" err="1" smtClean="0"/>
              <a:t>get</a:t>
            </a:r>
            <a:r>
              <a:rPr lang="es-ES" dirty="0" smtClean="0"/>
              <a:t>)</a:t>
            </a:r>
          </a:p>
          <a:p>
            <a:pPr lvl="1"/>
            <a:r>
              <a:rPr lang="es-ES" dirty="0" smtClean="0"/>
              <a:t>Ms-Word</a:t>
            </a:r>
          </a:p>
          <a:p>
            <a:pPr lvl="1"/>
            <a:r>
              <a:rPr lang="es-ES" dirty="0" err="1" smtClean="0"/>
              <a:t>LibreOffice</a:t>
            </a:r>
            <a:r>
              <a:rPr lang="es-ES" dirty="0" smtClean="0"/>
              <a:t> </a:t>
            </a:r>
            <a:r>
              <a:rPr lang="es-ES" dirty="0" err="1" smtClean="0"/>
              <a:t>Writter</a:t>
            </a:r>
            <a:endParaRPr lang="es-ES" dirty="0" smtClean="0"/>
          </a:p>
          <a:p>
            <a:r>
              <a:rPr lang="es-ES" dirty="0" smtClean="0"/>
              <a:t>Procesadores </a:t>
            </a:r>
          </a:p>
          <a:p>
            <a:pPr lvl="1"/>
            <a:r>
              <a:rPr lang="es-ES" dirty="0" err="1" smtClean="0"/>
              <a:t>Latex</a:t>
            </a:r>
            <a:endParaRPr lang="es-ES" dirty="0" smtClean="0"/>
          </a:p>
          <a:p>
            <a:pPr lvl="1"/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Rectángulo 3"/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1233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Estructura de un documento 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ES" dirty="0" smtClean="0"/>
              <a:t>Portada</a:t>
            </a:r>
          </a:p>
          <a:p>
            <a:r>
              <a:rPr lang="es-ES" dirty="0" smtClean="0"/>
              <a:t>Agradecimientos</a:t>
            </a:r>
          </a:p>
          <a:p>
            <a:r>
              <a:rPr lang="es-ES" dirty="0" smtClean="0"/>
              <a:t>Tabla de contenidos</a:t>
            </a:r>
          </a:p>
          <a:p>
            <a:r>
              <a:rPr lang="es-ES" dirty="0" smtClean="0"/>
              <a:t>Índice de tablas e ilustraciones</a:t>
            </a:r>
          </a:p>
          <a:p>
            <a:r>
              <a:rPr lang="es-ES" dirty="0" smtClean="0"/>
              <a:t>Capítulos de contenido</a:t>
            </a:r>
          </a:p>
          <a:p>
            <a:pPr lvl="1"/>
            <a:r>
              <a:rPr lang="es-ES" dirty="0" smtClean="0"/>
              <a:t>Sección</a:t>
            </a:r>
          </a:p>
          <a:p>
            <a:pPr lvl="2"/>
            <a:r>
              <a:rPr lang="es-ES" dirty="0" smtClean="0"/>
              <a:t>Subsección</a:t>
            </a:r>
          </a:p>
          <a:p>
            <a:pPr lvl="3"/>
            <a:r>
              <a:rPr lang="es-ES" dirty="0" err="1" smtClean="0"/>
              <a:t>Subsubseccion</a:t>
            </a:r>
            <a:endParaRPr lang="es-ES" dirty="0" smtClean="0"/>
          </a:p>
          <a:p>
            <a:r>
              <a:rPr lang="es-ES" dirty="0" smtClean="0"/>
              <a:t>Bibliografía</a:t>
            </a:r>
          </a:p>
          <a:p>
            <a:r>
              <a:rPr lang="es-ES" dirty="0"/>
              <a:t>Í</a:t>
            </a:r>
            <a:r>
              <a:rPr lang="es-ES" dirty="0" smtClean="0"/>
              <a:t>ndice  (opcional)</a:t>
            </a:r>
          </a:p>
          <a:p>
            <a:r>
              <a:rPr lang="es-ES" dirty="0" smtClean="0"/>
              <a:t>Anexos</a:t>
            </a:r>
          </a:p>
          <a:p>
            <a:pPr lvl="1"/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Rectángulo 3"/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8679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Consideraciones generales 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dirty="0" smtClean="0"/>
              <a:t>El documento se imprimirá a doble cara</a:t>
            </a:r>
          </a:p>
          <a:p>
            <a:r>
              <a:rPr lang="es-ES" dirty="0" smtClean="0"/>
              <a:t>El encabezado suele ser diferente en paginas pares e impares.</a:t>
            </a:r>
          </a:p>
          <a:p>
            <a:r>
              <a:rPr lang="es-ES" dirty="0" smtClean="0"/>
              <a:t>El documento debe tener más margen en la parte donde se encuadernará</a:t>
            </a:r>
          </a:p>
          <a:p>
            <a:r>
              <a:rPr lang="es-ES" dirty="0" smtClean="0"/>
              <a:t>Las paginas del preámbulo se numeran en n. romanos  y el resto en n. arábigos</a:t>
            </a:r>
          </a:p>
          <a:p>
            <a:r>
              <a:rPr lang="es-ES" dirty="0" smtClean="0"/>
              <a:t>Todos los capítulos del documento deben empezar en pagina impar</a:t>
            </a:r>
          </a:p>
          <a:p>
            <a:r>
              <a:rPr lang="es-ES" dirty="0" smtClean="0"/>
              <a:t>El formato de los diferentes apartados debe ser el mismo.</a:t>
            </a:r>
          </a:p>
          <a:p>
            <a:endParaRPr lang="es-ES" dirty="0" smtClean="0"/>
          </a:p>
          <a:p>
            <a:pPr lvl="1"/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Rectángulo 3"/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3584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2. COHERENCIA EN EL FORMATO. estilos </a:t>
            </a: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1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¿Qué es un estilo?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s-ES" dirty="0" smtClean="0"/>
              <a:t>Combinación </a:t>
            </a:r>
            <a:r>
              <a:rPr lang="es-ES" dirty="0"/>
              <a:t>predefinida de </a:t>
            </a:r>
            <a:r>
              <a:rPr lang="es-ES" dirty="0" smtClean="0"/>
              <a:t>opciones de formato que puede aplicarse en una sola acción</a:t>
            </a:r>
          </a:p>
          <a:p>
            <a:endParaRPr lang="es-ES" dirty="0"/>
          </a:p>
          <a:p>
            <a:r>
              <a:rPr lang="es-ES" dirty="0" smtClean="0"/>
              <a:t>Existen conjunto de estilos que definen una combinación de estilos relacionados y coherentes en el formato.</a:t>
            </a:r>
          </a:p>
          <a:p>
            <a:endParaRPr lang="es-ES" dirty="0" smtClean="0"/>
          </a:p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Rectángulo 3"/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1356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Ventajas de uso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3"/>
          </p:nvPr>
        </p:nvSpPr>
        <p:spPr>
          <a:xfrm>
            <a:off x="913774" y="1392343"/>
            <a:ext cx="10363826" cy="4750880"/>
          </a:xfrm>
        </p:spPr>
        <p:txBody>
          <a:bodyPr>
            <a:normAutofit fontScale="85000" lnSpcReduction="20000"/>
          </a:bodyPr>
          <a:lstStyle/>
          <a:p>
            <a:r>
              <a:rPr lang="es-ES" b="1" dirty="0"/>
              <a:t>Ahorrar </a:t>
            </a:r>
            <a:r>
              <a:rPr lang="es-ES" b="1" dirty="0" smtClean="0"/>
              <a:t>tiempo</a:t>
            </a:r>
            <a:r>
              <a:rPr lang="es-ES" dirty="0" smtClean="0"/>
              <a:t>. Se pierde al principio y se ahorra después</a:t>
            </a:r>
          </a:p>
          <a:p>
            <a:r>
              <a:rPr lang="es-ES" b="1" dirty="0" smtClean="0"/>
              <a:t>Permite cambios generales</a:t>
            </a:r>
            <a:r>
              <a:rPr lang="es-ES" dirty="0" smtClean="0"/>
              <a:t>. Realizar un cambio en el estilo es suficiente. </a:t>
            </a:r>
          </a:p>
          <a:p>
            <a:r>
              <a:rPr lang="es-ES" b="1" dirty="0" smtClean="0"/>
              <a:t>Unifica criterio editorial.  </a:t>
            </a:r>
            <a:r>
              <a:rPr lang="es-ES" dirty="0" smtClean="0"/>
              <a:t>Todos los títulos, párrafos, notas, etc. posean las mismas características. </a:t>
            </a:r>
          </a:p>
          <a:p>
            <a:r>
              <a:rPr lang="es-ES" b="1" dirty="0" smtClean="0"/>
              <a:t>Facilita la creación de tablas de contenido. </a:t>
            </a:r>
            <a:r>
              <a:rPr lang="es-ES" dirty="0" smtClean="0"/>
              <a:t>Sin estilos NO hay tabla de contenido</a:t>
            </a:r>
          </a:p>
          <a:p>
            <a:r>
              <a:rPr lang="es-ES" b="1" dirty="0" smtClean="0"/>
              <a:t>Profesionaliza un documento. </a:t>
            </a:r>
            <a:r>
              <a:rPr lang="es-ES" dirty="0" smtClean="0"/>
              <a:t>Unifica criterios de formato.</a:t>
            </a:r>
          </a:p>
          <a:p>
            <a:r>
              <a:rPr lang="es-ES" b="1" dirty="0" smtClean="0"/>
              <a:t>Reutilización de trabajo en </a:t>
            </a:r>
            <a:r>
              <a:rPr lang="es-ES" b="1" dirty="0" err="1" smtClean="0"/>
              <a:t>Indesign</a:t>
            </a:r>
            <a:endParaRPr lang="es-ES" dirty="0" smtClean="0"/>
          </a:p>
          <a:p>
            <a:r>
              <a:rPr lang="es-ES" b="1" dirty="0" smtClean="0"/>
              <a:t>Personalización de otras herramientas de Word</a:t>
            </a:r>
            <a:r>
              <a:rPr lang="es-ES" dirty="0" smtClean="0"/>
              <a:t>: 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62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Gota">
  <a:themeElements>
    <a:clrScheme name="Gota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Got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ot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TM04033925[[fn=Gota]]</Template>
  <TotalTime>611</TotalTime>
  <Words>1118</Words>
  <Application>Microsoft Office PowerPoint</Application>
  <PresentationFormat>Panorámica</PresentationFormat>
  <Paragraphs>209</Paragraphs>
  <Slides>30</Slides>
  <Notes>20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5" baseType="lpstr">
      <vt:lpstr>Arial</vt:lpstr>
      <vt:lpstr>Calibri</vt:lpstr>
      <vt:lpstr>Tw Cen MT</vt:lpstr>
      <vt:lpstr>Wingdings</vt:lpstr>
      <vt:lpstr>Gota</vt:lpstr>
      <vt:lpstr>Edición de documentos en Word.</vt:lpstr>
      <vt:lpstr>1. Introducción.</vt:lpstr>
      <vt:lpstr>Proceso de creación de un documento</vt:lpstr>
      <vt:lpstr>Tipos de Procesadores</vt:lpstr>
      <vt:lpstr>Estructura de un documento </vt:lpstr>
      <vt:lpstr>Consideraciones generales </vt:lpstr>
      <vt:lpstr>2. COHERENCIA EN EL FORMATO. estilos </vt:lpstr>
      <vt:lpstr>¿Qué es un estilo?</vt:lpstr>
      <vt:lpstr>Ventajas de uso</vt:lpstr>
      <vt:lpstr>Tipos de estilos</vt:lpstr>
      <vt:lpstr>Creación de un estilo</vt:lpstr>
      <vt:lpstr>Uso de un estilo </vt:lpstr>
      <vt:lpstr>EJERCICIO</vt:lpstr>
      <vt:lpstr>3.- referencias bibliográficas</vt:lpstr>
      <vt:lpstr>Consideraciones sobre la bibliografía </vt:lpstr>
      <vt:lpstr>Mantener base bibliográfica </vt:lpstr>
      <vt:lpstr>Generar bibliografía</vt:lpstr>
      <vt:lpstr>Crear cita a referencia</vt:lpstr>
      <vt:lpstr>4.- índices y tablas de contenidos </vt:lpstr>
      <vt:lpstr>Indices habituales a introducir </vt:lpstr>
      <vt:lpstr>Estilos personales en tabla de contenidos </vt:lpstr>
      <vt:lpstr>Indices de tablas y figuras </vt:lpstr>
      <vt:lpstr>Creación de índice </vt:lpstr>
      <vt:lpstr>5.- gestión de un documento grande documentos maestros</vt:lpstr>
      <vt:lpstr>¿Qué son y para qué sirven?</vt:lpstr>
      <vt:lpstr>Creación de documento maestro</vt:lpstr>
      <vt:lpstr>Utilizar documentos ya creados</vt:lpstr>
      <vt:lpstr>Otras acciones</vt:lpstr>
      <vt:lpstr>2.- Revisando un documento.</vt:lpstr>
      <vt:lpstr>Control de cambios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JOSE PARDO MATEO</dc:creator>
  <cp:lastModifiedBy>juanjo</cp:lastModifiedBy>
  <cp:revision>52</cp:revision>
  <dcterms:created xsi:type="dcterms:W3CDTF">2015-11-10T17:05:25Z</dcterms:created>
  <dcterms:modified xsi:type="dcterms:W3CDTF">2015-11-26T15:24:25Z</dcterms:modified>
</cp:coreProperties>
</file>